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60" r:id="rId2"/>
    <p:sldId id="258" r:id="rId3"/>
    <p:sldId id="257" r:id="rId4"/>
    <p:sldId id="262" r:id="rId5"/>
    <p:sldId id="264" r:id="rId6"/>
    <p:sldId id="265" r:id="rId7"/>
    <p:sldId id="266" r:id="rId8"/>
    <p:sldId id="268" r:id="rId9"/>
    <p:sldId id="270" r:id="rId10"/>
    <p:sldId id="271" r:id="rId11"/>
    <p:sldId id="274" r:id="rId12"/>
    <p:sldId id="273" r:id="rId13"/>
    <p:sldId id="275" r:id="rId14"/>
    <p:sldId id="276" r:id="rId15"/>
    <p:sldId id="277" r:id="rId16"/>
    <p:sldId id="280" r:id="rId17"/>
    <p:sldId id="278" r:id="rId18"/>
    <p:sldId id="281" r:id="rId19"/>
    <p:sldId id="282" r:id="rId20"/>
    <p:sldId id="283" r:id="rId21"/>
    <p:sldId id="284" r:id="rId22"/>
    <p:sldId id="28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>
        <p:scale>
          <a:sx n="100" d="100"/>
          <a:sy n="100" d="100"/>
        </p:scale>
        <p:origin x="73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5ACA0-191A-40F4-9AB9-13E3A3EFC820}" type="datetimeFigureOut">
              <a:rPr lang="en-AU" smtClean="0"/>
              <a:t>16/06/2018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C8E313-77E6-407D-AA05-9F334609849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9709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01"/>
          <a:stretch/>
        </p:blipFill>
        <p:spPr>
          <a:xfrm>
            <a:off x="0" y="0"/>
            <a:ext cx="12192000" cy="6053328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69848" y="2023332"/>
            <a:ext cx="6190488" cy="1196531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/>
                </a:solidFill>
              </a:rPr>
              <a:t>Presentation</a:t>
            </a:r>
            <a:r>
              <a:rPr lang="en-US" b="1" baseline="0" dirty="0">
                <a:solidFill>
                  <a:schemeClr val="bg1"/>
                </a:solidFill>
              </a:rPr>
              <a:t> title.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1069848" y="4076510"/>
            <a:ext cx="6190488" cy="5219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</a:rPr>
              <a:t>Name,</a:t>
            </a:r>
            <a:r>
              <a:rPr lang="en-US" baseline="0" dirty="0">
                <a:solidFill>
                  <a:schemeClr val="bg1"/>
                </a:solidFill>
              </a:rPr>
              <a:t> title</a:t>
            </a:r>
          </a:p>
          <a:p>
            <a:pPr algn="l"/>
            <a:r>
              <a:rPr lang="en-US" baseline="0" dirty="0">
                <a:solidFill>
                  <a:schemeClr val="bg1"/>
                </a:solidFill>
              </a:rPr>
              <a:t>Date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134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2386584"/>
            <a:ext cx="10515600" cy="1389507"/>
          </a:xfrm>
        </p:spPr>
        <p:txBody>
          <a:bodyPr anchor="b"/>
          <a:lstStyle>
            <a:lvl1pPr>
              <a:defRPr sz="6000" baseline="0"/>
            </a:lvl1pPr>
          </a:lstStyle>
          <a:p>
            <a:r>
              <a:rPr lang="en-US" dirty="0"/>
              <a:t>Presentation title.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077399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Name, title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856AA2-18C5-474F-9FCB-4D28130B1B59}" type="datetimeFigureOut">
              <a:rPr lang="en-GB" smtClean="0"/>
              <a:t>16/06/2018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531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982" y="1253331"/>
            <a:ext cx="11499273" cy="4333653"/>
          </a:xfrm>
        </p:spPr>
        <p:txBody>
          <a:bodyPr/>
          <a:lstStyle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856AA2-18C5-474F-9FCB-4D28130B1B59}" type="datetimeFigureOut">
              <a:rPr lang="en-GB" smtClean="0"/>
              <a:t>16/06/2018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F0509-2B50-49C4-925A-D5723E9142A9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50982" y="757066"/>
            <a:ext cx="11499850" cy="318268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497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0982" y="1279213"/>
            <a:ext cx="5556042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072" y="1279213"/>
            <a:ext cx="555918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856AA2-18C5-474F-9FCB-4D28130B1B59}" type="datetimeFigureOut">
              <a:rPr lang="en-GB" smtClean="0"/>
              <a:t>16/06/2018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F0509-2B50-49C4-925A-D5723E9142A9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50982" y="757066"/>
            <a:ext cx="11499850" cy="318268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4060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7F0509-2B50-49C4-925A-D5723E9142A9}" type="slidenum">
              <a:rPr lang="en-GB" smtClean="0"/>
              <a:pPr/>
              <a:t>‹#›</a:t>
            </a:fld>
            <a:r>
              <a:rPr lang="en-GB"/>
              <a:t>  | </a:t>
            </a:r>
            <a:endParaRPr lang="en-GB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50982" y="757066"/>
            <a:ext cx="11499850" cy="318268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415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0982" y="365126"/>
            <a:ext cx="11499273" cy="3830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Headings.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0982" y="1253330"/>
            <a:ext cx="11499273" cy="44560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30167" y="6356349"/>
            <a:ext cx="53825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0982" y="6356350"/>
            <a:ext cx="51030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C27F0509-2B50-49C4-925A-D5723E9142A9}" type="slidenum">
              <a:rPr lang="en-GB" smtClean="0"/>
              <a:pPr/>
              <a:t>‹#›</a:t>
            </a:fld>
            <a:r>
              <a:rPr lang="en-GB" dirty="0"/>
              <a:t>  |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6" y="6363277"/>
            <a:ext cx="1714906" cy="33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942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C2EA7-57C2-4E90-8629-17A2FD66E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B744CA-3B3F-4505-B97F-FAFCD181D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AU" dirty="0"/>
              <a:t>This is an overview of extensive work by many people</a:t>
            </a:r>
          </a:p>
          <a:p>
            <a:pPr algn="ctr"/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F4BDD9-C22C-4998-92AE-2980AB6AD4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3715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101C5-9E11-4EBA-85B0-4B98DCF02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Attention!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A35CD-D69B-4F6E-82D8-40C58F588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0981" y="1279213"/>
            <a:ext cx="4712725" cy="4931806"/>
          </a:xfrm>
        </p:spPr>
        <p:txBody>
          <a:bodyPr>
            <a:normAutofit fontScale="70000" lnSpcReduction="20000"/>
          </a:bodyPr>
          <a:lstStyle/>
          <a:p>
            <a:r>
              <a:rPr lang="en-AU" dirty="0"/>
              <a:t>Explicitly learn which elements are most important for a given task </a:t>
            </a:r>
          </a:p>
          <a:p>
            <a:r>
              <a:rPr lang="en-AU" dirty="0"/>
              <a:t>E.g. Abstractive summarization </a:t>
            </a:r>
          </a:p>
          <a:p>
            <a:r>
              <a:rPr lang="en-AU" dirty="0"/>
              <a:t>Output a word sequence that summarizes the input sequence</a:t>
            </a:r>
          </a:p>
          <a:p>
            <a:r>
              <a:rPr lang="en-AU" dirty="0"/>
              <a:t>LSTM encoder-decoder model </a:t>
            </a:r>
          </a:p>
          <a:p>
            <a:pPr lvl="1"/>
            <a:r>
              <a:rPr lang="en-AU" dirty="0"/>
              <a:t>encoder produces a state vector, decoder will (auto-regressively) produce the output sequence</a:t>
            </a:r>
          </a:p>
          <a:p>
            <a:r>
              <a:rPr lang="en-AU" dirty="0"/>
              <a:t>Attention mechanism concurrently learn a context vector over encoder states</a:t>
            </a:r>
          </a:p>
          <a:p>
            <a:r>
              <a:rPr lang="en-AU" dirty="0"/>
              <a:t>When decoding at step </a:t>
            </a:r>
            <a:r>
              <a:rPr lang="en-AU" i="1" dirty="0"/>
              <a:t>t, </a:t>
            </a:r>
            <a:r>
              <a:rPr lang="en-AU" dirty="0"/>
              <a:t>decoder has access to a weighted sum of all encoder states at step</a:t>
            </a:r>
            <a:r>
              <a:rPr lang="en-AU" i="1" baseline="-25000" dirty="0"/>
              <a:t>t-1</a:t>
            </a:r>
            <a:r>
              <a:rPr lang="en-AU" i="1" dirty="0"/>
              <a:t> to </a:t>
            </a:r>
            <a:r>
              <a:rPr lang="en-AU" dirty="0"/>
              <a:t>step</a:t>
            </a:r>
            <a:r>
              <a:rPr lang="en-AU" i="1" baseline="-25000" dirty="0"/>
              <a:t>0</a:t>
            </a:r>
            <a:r>
              <a:rPr lang="en-AU" i="1" dirty="0"/>
              <a:t>.</a:t>
            </a:r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sz="1000" dirty="0"/>
          </a:p>
          <a:p>
            <a:pPr marL="457200" lvl="1" indent="0">
              <a:buNone/>
            </a:pPr>
            <a:endParaRPr lang="en-AU" sz="1000" dirty="0"/>
          </a:p>
          <a:p>
            <a:pPr marL="457200" lvl="1" indent="0">
              <a:buNone/>
            </a:pPr>
            <a:r>
              <a:rPr lang="en-AU" sz="1000" dirty="0"/>
              <a:t>http://www.abigailsee.com/2017/04/16/taming-rnns-for-better-summarization.html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909127-84FD-4A9E-8B61-4CF7E9E9DF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7" name="Picture 6" descr="A close up of a map&#10;&#10;Description generated with high confidence">
            <a:extLst>
              <a:ext uri="{FF2B5EF4-FFF2-40B4-BE49-F238E27FC236}">
                <a16:creationId xmlns:a16="http://schemas.microsoft.com/office/drawing/2014/main" id="{6D0B50D9-0210-479D-8469-25897C095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156" y="2057400"/>
            <a:ext cx="6156384" cy="249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7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BF7CA-BC6A-484D-B96F-0C45F68CD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E5C15-38B8-4DC3-8E24-3F8CEEEF983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Entailment Attention</a:t>
            </a:r>
          </a:p>
          <a:p>
            <a:r>
              <a:rPr lang="en-AU" dirty="0"/>
              <a:t>In deciding if the hypothesis is true, what words were most important?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0AB07F-79AC-4259-B090-F25299D114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dirty="0"/>
              <a:t>Visual Attention</a:t>
            </a:r>
          </a:p>
          <a:p>
            <a:pPr>
              <a:lnSpc>
                <a:spcPct val="100000"/>
              </a:lnSpc>
            </a:pPr>
            <a:r>
              <a:rPr lang="en-AU" dirty="0"/>
              <a:t>In classifying this image, where did I look?</a:t>
            </a:r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r>
              <a:rPr lang="en-AU" sz="1000" dirty="0"/>
              <a:t>http://cnnlocalization.csail.mit.edu/</a:t>
            </a:r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A8C22C-66A1-4633-B508-7CE8C5DDE5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FFD2AA-FC28-44FB-97F7-6A4EA95B0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3325" y="2479112"/>
            <a:ext cx="3114675" cy="2105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526E53-937B-4085-897F-509BA46EC5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40" y="2621987"/>
            <a:ext cx="4048125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103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FF925-91F9-4861-9E87-ED94FE532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F4472-6F67-45EE-ADB8-4FF78DD567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30CB2C8-0673-45DD-9173-4BAF79AA6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82" y="1253331"/>
            <a:ext cx="7067735" cy="4333653"/>
          </a:xfrm>
        </p:spPr>
        <p:txBody>
          <a:bodyPr/>
          <a:lstStyle/>
          <a:p>
            <a:r>
              <a:rPr lang="en-AU" dirty="0" err="1"/>
              <a:t>Attention+LSTM</a:t>
            </a:r>
            <a:r>
              <a:rPr lang="en-AU" dirty="0"/>
              <a:t> shortens pathways for longer range dependencies</a:t>
            </a:r>
          </a:p>
          <a:p>
            <a:r>
              <a:rPr lang="en-AU" dirty="0"/>
              <a:t>Convolutional neural networks achieve similar effect via pooling/dilations</a:t>
            </a:r>
          </a:p>
          <a:p>
            <a:pPr lvl="1"/>
            <a:r>
              <a:rPr lang="en-AU" dirty="0"/>
              <a:t>Maximum path length </a:t>
            </a:r>
            <a:r>
              <a:rPr lang="en-AU" i="1" dirty="0"/>
              <a:t>O(log</a:t>
            </a:r>
            <a:r>
              <a:rPr lang="en-AU" i="1" baseline="-25000" dirty="0"/>
              <a:t>k</a:t>
            </a:r>
            <a:r>
              <a:rPr lang="en-AU" i="1" dirty="0"/>
              <a:t>(n)) </a:t>
            </a:r>
            <a:r>
              <a:rPr lang="en-AU" dirty="0"/>
              <a:t>vs</a:t>
            </a:r>
            <a:r>
              <a:rPr lang="en-AU" i="1" dirty="0"/>
              <a:t> O(n) </a:t>
            </a:r>
            <a:r>
              <a:rPr lang="en-AU" dirty="0"/>
              <a:t>for RNN</a:t>
            </a:r>
          </a:p>
          <a:p>
            <a:pPr lvl="1"/>
            <a:r>
              <a:rPr lang="en-AU" dirty="0"/>
              <a:t>Parallelizable &amp; lower parametrization = faster training</a:t>
            </a:r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marL="457200" lvl="1" indent="0">
              <a:buNone/>
            </a:pPr>
            <a:r>
              <a:rPr lang="en-AU" sz="1000" dirty="0"/>
              <a:t>https://nlp.stanford.edu/seminar/details/lkaiser.pdf</a:t>
            </a:r>
          </a:p>
          <a:p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3F1BF7-50D8-4CD4-AECE-D265883AA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7804" y="2074832"/>
            <a:ext cx="3914775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48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4B70D-5BE7-447B-B160-372DAFDB6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Self-attention</a:t>
            </a:r>
            <a:br>
              <a:rPr lang="en-AU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27C85-71B5-44CE-8A67-D20B69BA1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82" y="1253331"/>
            <a:ext cx="6122389" cy="4333653"/>
          </a:xfrm>
        </p:spPr>
        <p:txBody>
          <a:bodyPr/>
          <a:lstStyle/>
          <a:p>
            <a:r>
              <a:rPr lang="en-AU" dirty="0"/>
              <a:t>Constant path length between positions</a:t>
            </a:r>
          </a:p>
          <a:p>
            <a:r>
              <a:rPr lang="en-AU" dirty="0"/>
              <a:t>The output at “time-step” t is a weighted average of inputs at every other “time-step”, past and future</a:t>
            </a:r>
          </a:p>
          <a:p>
            <a:pPr lvl="1"/>
            <a:r>
              <a:rPr lang="en-AU" dirty="0"/>
              <a:t>You knew there was a reason for the “Arrival” logogram at the start of this presentation…</a:t>
            </a:r>
          </a:p>
          <a:p>
            <a:pPr lvl="1"/>
            <a:r>
              <a:rPr lang="en-AU" dirty="0"/>
              <a:t>How much linguistic processing is sequential vs parallel?</a:t>
            </a:r>
          </a:p>
          <a:p>
            <a:pPr lvl="1"/>
            <a:r>
              <a:rPr lang="en-AU" dirty="0"/>
              <a:t>Either way, it works!</a:t>
            </a:r>
          </a:p>
          <a:p>
            <a:pPr lvl="1"/>
            <a:r>
              <a:rPr lang="en-AU" dirty="0"/>
              <a:t>Google’s Transformer – stacked multi-head self-attention – SOTA translation results in a fraction of training time</a:t>
            </a:r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A10AAA-9B0B-4BFC-B4C1-DD73CFDC5D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5454F9-9793-489F-BA08-211707ABC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371" y="1908407"/>
            <a:ext cx="5188177" cy="229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67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3AA60-7502-48C6-ADCE-1DC2D20A8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7124CF-397E-4623-ADC3-96CEFB719D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MLAI - T2T1">
            <a:hlinkClick r:id="" action="ppaction://media"/>
            <a:extLst>
              <a:ext uri="{FF2B5EF4-FFF2-40B4-BE49-F238E27FC236}">
                <a16:creationId xmlns:a16="http://schemas.microsoft.com/office/drawing/2014/main" id="{BA978802-549B-4A42-9C16-A4B6D4CC4A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230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13C8C-98B9-4A1A-9BFF-35128E11A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Attention as memory addressing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2895B-469F-4CBA-8618-02293FD68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82" y="1253331"/>
            <a:ext cx="11499273" cy="4333653"/>
          </a:xfrm>
        </p:spPr>
        <p:txBody>
          <a:bodyPr>
            <a:normAutofit/>
          </a:bodyPr>
          <a:lstStyle/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endParaRPr lang="en-US" sz="1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B916B-D612-4512-9300-0616F6502C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17ED03-65DC-43F1-A853-C3B2BF8ED912}"/>
              </a:ext>
            </a:extLst>
          </p:cNvPr>
          <p:cNvSpPr/>
          <p:nvPr/>
        </p:nvSpPr>
        <p:spPr>
          <a:xfrm>
            <a:off x="7858127" y="3577009"/>
            <a:ext cx="3667125" cy="31826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2DC1EF-C693-4735-8CCC-EAB8421AA0E4}"/>
              </a:ext>
            </a:extLst>
          </p:cNvPr>
          <p:cNvSpPr/>
          <p:nvPr/>
        </p:nvSpPr>
        <p:spPr>
          <a:xfrm>
            <a:off x="7858127" y="2731479"/>
            <a:ext cx="3667125" cy="31826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A0361-0905-4733-A162-7332A421B0BC}"/>
              </a:ext>
            </a:extLst>
          </p:cNvPr>
          <p:cNvSpPr/>
          <p:nvPr/>
        </p:nvSpPr>
        <p:spPr>
          <a:xfrm>
            <a:off x="7858127" y="1952625"/>
            <a:ext cx="3667125" cy="31826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83DC72-8691-464F-BA38-F352F6B2EF2A}"/>
              </a:ext>
            </a:extLst>
          </p:cNvPr>
          <p:cNvSpPr txBox="1"/>
          <p:nvPr/>
        </p:nvSpPr>
        <p:spPr>
          <a:xfrm>
            <a:off x="7858126" y="1656029"/>
            <a:ext cx="206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Register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773CAB-52B1-4360-A546-D288C430DBA3}"/>
              </a:ext>
            </a:extLst>
          </p:cNvPr>
          <p:cNvSpPr txBox="1"/>
          <p:nvPr/>
        </p:nvSpPr>
        <p:spPr>
          <a:xfrm>
            <a:off x="7858125" y="2473693"/>
            <a:ext cx="206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Register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FA712D-E274-4777-ABEB-B1DFC76EE3A6}"/>
              </a:ext>
            </a:extLst>
          </p:cNvPr>
          <p:cNvSpPr txBox="1"/>
          <p:nvPr/>
        </p:nvSpPr>
        <p:spPr>
          <a:xfrm>
            <a:off x="7858125" y="3320270"/>
            <a:ext cx="206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Register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627B1C-BB75-4FA3-B591-4ABE9D65A16F}"/>
              </a:ext>
            </a:extLst>
          </p:cNvPr>
          <p:cNvSpPr txBox="1"/>
          <p:nvPr/>
        </p:nvSpPr>
        <p:spPr>
          <a:xfrm>
            <a:off x="9596735" y="4108847"/>
            <a:ext cx="461665" cy="8858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AU" dirty="0"/>
              <a:t>…..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28D363-4E64-4BE3-92B6-90AD4F880830}"/>
              </a:ext>
            </a:extLst>
          </p:cNvPr>
          <p:cNvSpPr/>
          <p:nvPr/>
        </p:nvSpPr>
        <p:spPr>
          <a:xfrm>
            <a:off x="7858126" y="1958560"/>
            <a:ext cx="36671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000" dirty="0"/>
              <a:t>-0.1 	0.2 	1.8 	…                99.1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65F8B1A-738F-46AE-ACF5-680500313486}"/>
              </a:ext>
            </a:extLst>
          </p:cNvPr>
          <p:cNvSpPr/>
          <p:nvPr/>
        </p:nvSpPr>
        <p:spPr>
          <a:xfrm>
            <a:off x="7858126" y="2767502"/>
            <a:ext cx="36671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000" dirty="0"/>
              <a:t>71.0 	-34.1 	0.01 	…               -25.5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01DF8E-6505-4667-905E-5C447BD4590E}"/>
              </a:ext>
            </a:extLst>
          </p:cNvPr>
          <p:cNvSpPr/>
          <p:nvPr/>
        </p:nvSpPr>
        <p:spPr>
          <a:xfrm>
            <a:off x="7858126" y="3639249"/>
            <a:ext cx="36671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000" dirty="0"/>
              <a:t>1.95 	4.98 	-12.22 	…               13.0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A89A2F-9E17-4BF4-A83F-91266409192B}"/>
              </a:ext>
            </a:extLst>
          </p:cNvPr>
          <p:cNvSpPr txBox="1"/>
          <p:nvPr/>
        </p:nvSpPr>
        <p:spPr>
          <a:xfrm>
            <a:off x="2981323" y="1165872"/>
            <a:ext cx="857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Input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2BE6E38-909B-4C5A-8F58-D5178854ACE0}"/>
              </a:ext>
            </a:extLst>
          </p:cNvPr>
          <p:cNvSpPr/>
          <p:nvPr/>
        </p:nvSpPr>
        <p:spPr>
          <a:xfrm>
            <a:off x="2057402" y="2155429"/>
            <a:ext cx="2800349" cy="173004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B7EAA66-044D-405F-AD63-AA525018F141}"/>
              </a:ext>
            </a:extLst>
          </p:cNvPr>
          <p:cNvSpPr/>
          <p:nvPr/>
        </p:nvSpPr>
        <p:spPr>
          <a:xfrm>
            <a:off x="6834487" y="1933028"/>
            <a:ext cx="293042" cy="306164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308F579D-19CD-4A2C-ACE4-9857981F15D9}"/>
              </a:ext>
            </a:extLst>
          </p:cNvPr>
          <p:cNvSpPr/>
          <p:nvPr/>
        </p:nvSpPr>
        <p:spPr>
          <a:xfrm>
            <a:off x="5026131" y="2246944"/>
            <a:ext cx="1688994" cy="14383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0736AB02-2A31-433F-B07D-C3A8F435E951}"/>
              </a:ext>
            </a:extLst>
          </p:cNvPr>
          <p:cNvSpPr/>
          <p:nvPr/>
        </p:nvSpPr>
        <p:spPr>
          <a:xfrm rot="10800000">
            <a:off x="5026130" y="3176438"/>
            <a:ext cx="1688995" cy="143832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EA2BA0-705F-4979-96BC-EE0C25DB7087}"/>
              </a:ext>
            </a:extLst>
          </p:cNvPr>
          <p:cNvSpPr txBox="1"/>
          <p:nvPr/>
        </p:nvSpPr>
        <p:spPr>
          <a:xfrm>
            <a:off x="2876550" y="2797337"/>
            <a:ext cx="1272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Network</a:t>
            </a: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93B04F9-6A05-48F5-B477-4447D4EC050C}"/>
              </a:ext>
            </a:extLst>
          </p:cNvPr>
          <p:cNvSpPr/>
          <p:nvPr/>
        </p:nvSpPr>
        <p:spPr>
          <a:xfrm>
            <a:off x="3164534" y="1547789"/>
            <a:ext cx="293042" cy="56397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FCD3E764-2224-4969-9D6A-EDDB39E68383}"/>
              </a:ext>
            </a:extLst>
          </p:cNvPr>
          <p:cNvSpPr/>
          <p:nvPr/>
        </p:nvSpPr>
        <p:spPr>
          <a:xfrm>
            <a:off x="3164534" y="3910641"/>
            <a:ext cx="293042" cy="56397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BA5A84-C65E-42FB-8F74-1701B2D47E86}"/>
              </a:ext>
            </a:extLst>
          </p:cNvPr>
          <p:cNvSpPr txBox="1"/>
          <p:nvPr/>
        </p:nvSpPr>
        <p:spPr>
          <a:xfrm>
            <a:off x="2876548" y="4475876"/>
            <a:ext cx="1066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Output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77B5FF5-53E6-4BBD-93CC-F093ECC0C3AA}"/>
              </a:ext>
            </a:extLst>
          </p:cNvPr>
          <p:cNvSpPr txBox="1"/>
          <p:nvPr/>
        </p:nvSpPr>
        <p:spPr>
          <a:xfrm>
            <a:off x="5442682" y="2015377"/>
            <a:ext cx="1066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WRITE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311FA7C-27A7-4AC4-AAE8-9B43FBB378EC}"/>
              </a:ext>
            </a:extLst>
          </p:cNvPr>
          <p:cNvSpPr txBox="1"/>
          <p:nvPr/>
        </p:nvSpPr>
        <p:spPr>
          <a:xfrm>
            <a:off x="5497369" y="2969759"/>
            <a:ext cx="1066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READ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538D17A-F6A8-45B1-9197-67B37516E367}"/>
              </a:ext>
            </a:extLst>
          </p:cNvPr>
          <p:cNvSpPr txBox="1"/>
          <p:nvPr/>
        </p:nvSpPr>
        <p:spPr>
          <a:xfrm>
            <a:off x="4998095" y="5351965"/>
            <a:ext cx="38934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Learnable attention weights for “soft” read/writes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91F9AB3-F1C2-4C76-AEF7-4F2E45C7361B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7127526" y="2111759"/>
            <a:ext cx="730601" cy="221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EEF717D-AFF0-43B7-9777-DA30B0E7323E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7127529" y="2326079"/>
            <a:ext cx="730598" cy="564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9E11EED-31E3-4693-8646-4FB987602963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7127528" y="2312873"/>
            <a:ext cx="730599" cy="1423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164E6CB-8BBD-4A4E-9298-BAC9DC533D1B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7127527" y="2081671"/>
            <a:ext cx="730599" cy="1099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C88ABA7-3BF3-4E00-8C1F-164B0816FAC4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7141518" y="2890613"/>
            <a:ext cx="716608" cy="2858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E702415-363B-4D51-B4AA-D03DB4E549FE}"/>
              </a:ext>
            </a:extLst>
          </p:cNvPr>
          <p:cNvCxnSpPr>
            <a:cxnSpLocks/>
          </p:cNvCxnSpPr>
          <p:nvPr/>
        </p:nvCxnSpPr>
        <p:spPr>
          <a:xfrm flipH="1" flipV="1">
            <a:off x="7127527" y="3188621"/>
            <a:ext cx="730599" cy="547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F15CDEF-2ECF-4501-9961-C264597448FF}"/>
              </a:ext>
            </a:extLst>
          </p:cNvPr>
          <p:cNvSpPr txBox="1"/>
          <p:nvPr/>
        </p:nvSpPr>
        <p:spPr>
          <a:xfrm>
            <a:off x="8905208" y="1111032"/>
            <a:ext cx="206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“External” Memory</a:t>
            </a:r>
          </a:p>
        </p:txBody>
      </p:sp>
      <p:sp>
        <p:nvSpPr>
          <p:cNvPr id="53" name="Right Brace 52">
            <a:extLst>
              <a:ext uri="{FF2B5EF4-FFF2-40B4-BE49-F238E27FC236}">
                <a16:creationId xmlns:a16="http://schemas.microsoft.com/office/drawing/2014/main" id="{34FF3BB1-BA5A-4688-9862-DE73C910C16D}"/>
              </a:ext>
            </a:extLst>
          </p:cNvPr>
          <p:cNvSpPr/>
          <p:nvPr/>
        </p:nvSpPr>
        <p:spPr>
          <a:xfrm rot="16200000">
            <a:off x="9553187" y="-275305"/>
            <a:ext cx="276998" cy="366712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5192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41F96-7DD5-4E22-9DA4-E2334AEB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Dynamic Memory Networks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636BC6-AE6D-4E07-850D-FE3A06BDCD7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/>
              <a:t>(Slightly simplified), the encoder produces a fixed-length vector for each ‘fact’ in a sequence of sentences.</a:t>
            </a:r>
          </a:p>
          <a:p>
            <a:r>
              <a:rPr lang="en-AU" dirty="0"/>
              <a:t>Compute an attention gate (scalar for each ‘fact’) </a:t>
            </a:r>
          </a:p>
          <a:p>
            <a:pPr lvl="1"/>
            <a:r>
              <a:rPr lang="en-AU" dirty="0" err="1"/>
              <a:t>Softmax</a:t>
            </a:r>
            <a:r>
              <a:rPr lang="en-AU" dirty="0"/>
              <a:t> over activation of product of attention weights, question encoding and episodic memory.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Produces “context vector” – weighted combination of facts and question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4548A2-4D0C-4475-A679-E6EA8AB0DF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4D36AE-A499-4F82-8AC7-16086AC9152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50838" y="1412539"/>
            <a:ext cx="5556250" cy="26060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F43D01-85C3-447C-801A-A12C0751C05B}"/>
              </a:ext>
            </a:extLst>
          </p:cNvPr>
          <p:cNvSpPr txBox="1"/>
          <p:nvPr/>
        </p:nvSpPr>
        <p:spPr>
          <a:xfrm>
            <a:off x="341745" y="5010150"/>
            <a:ext cx="575425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Ask Me Anything: Dynamic Memory Networks for Natural Language Processing </a:t>
            </a:r>
          </a:p>
          <a:p>
            <a:r>
              <a:rPr lang="en-AU" sz="1000" dirty="0"/>
              <a:t>Ankit Kumar, Peter </a:t>
            </a:r>
            <a:r>
              <a:rPr lang="en-AU" sz="1000" dirty="0" err="1"/>
              <a:t>Ondruska</a:t>
            </a:r>
            <a:r>
              <a:rPr lang="en-AU" sz="1000" dirty="0"/>
              <a:t>, Mohit </a:t>
            </a:r>
            <a:r>
              <a:rPr lang="en-AU" sz="1000" dirty="0" err="1"/>
              <a:t>Iyyer</a:t>
            </a:r>
            <a:r>
              <a:rPr lang="en-AU" sz="1000" dirty="0"/>
              <a:t>, James Bradbury, Ishaan </a:t>
            </a:r>
            <a:r>
              <a:rPr lang="en-AU" sz="1000" dirty="0" err="1"/>
              <a:t>Gulrajani</a:t>
            </a:r>
            <a:r>
              <a:rPr lang="en-AU" sz="1000" dirty="0"/>
              <a:t>, Victor Zhong, Romain Paulus, Richard </a:t>
            </a:r>
            <a:r>
              <a:rPr lang="en-AU" sz="1000" dirty="0" err="1"/>
              <a:t>Socher</a:t>
            </a:r>
            <a:r>
              <a:rPr lang="en-AU" sz="1000" dirty="0"/>
              <a:t> </a:t>
            </a:r>
          </a:p>
          <a:p>
            <a:r>
              <a:rPr lang="en-AU" sz="1000" dirty="0"/>
              <a:t>https://arxiv.org/pdf/1506.07285.pdf</a:t>
            </a:r>
          </a:p>
          <a:p>
            <a:endParaRPr lang="en-AU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CE8821-7D2A-4619-A2F0-D1B7812B7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037" y="3221028"/>
            <a:ext cx="4276725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038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BCF85-C3A8-4E8C-A123-E87371D80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23C38-9474-4AC8-93B7-CF0986807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Many others</a:t>
            </a:r>
          </a:p>
          <a:p>
            <a:pPr lvl="1"/>
            <a:r>
              <a:rPr lang="en-AU" dirty="0"/>
              <a:t>Pointer Networks</a:t>
            </a:r>
          </a:p>
          <a:p>
            <a:pPr lvl="1"/>
            <a:r>
              <a:rPr lang="en-AU" dirty="0"/>
              <a:t>Differentiable Neural Computer</a:t>
            </a:r>
          </a:p>
          <a:p>
            <a:pPr lvl="1"/>
            <a:r>
              <a:rPr lang="en-AU" dirty="0"/>
              <a:t>Hierarchical Attentive Memory</a:t>
            </a:r>
          </a:p>
          <a:p>
            <a:r>
              <a:rPr lang="en-AU" dirty="0"/>
              <a:t>30 minutes not enough to do justice</a:t>
            </a:r>
          </a:p>
          <a:p>
            <a:r>
              <a:rPr lang="en-AU" dirty="0"/>
              <a:t>“Attention Is All You Need” (?)</a:t>
            </a:r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r>
              <a:rPr lang="en-AU" dirty="0"/>
              <a:t>Next – lightning summary of work by Robert Gens &amp; Pedro </a:t>
            </a:r>
            <a:r>
              <a:rPr lang="en-AU" dirty="0" err="1"/>
              <a:t>Domingos</a:t>
            </a:r>
            <a:r>
              <a:rPr lang="en-AU" dirty="0"/>
              <a:t> </a:t>
            </a:r>
          </a:p>
          <a:p>
            <a:pPr marL="0" indent="0">
              <a:buNone/>
            </a:pPr>
            <a:r>
              <a:rPr lang="en-AU" dirty="0"/>
              <a:t>“Deep Symmetry Networks “</a:t>
            </a:r>
          </a:p>
          <a:p>
            <a:pPr marL="0" indent="0">
              <a:buNone/>
            </a:pPr>
            <a:r>
              <a:rPr lang="en-AU" dirty="0"/>
              <a:t>https://www.youtube.com/watch?v=xF5FwDAVSPQ</a:t>
            </a:r>
          </a:p>
          <a:p>
            <a:endParaRPr lang="en-AU" dirty="0"/>
          </a:p>
          <a:p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FF05A6-D2CD-441D-916A-AEDC2098F5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7634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A7409-8C8B-4C1B-AFDD-A3EF57C5C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Symmetry-based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CCDBE-1433-4A4B-9A09-7E69BBE6E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82" y="1253331"/>
            <a:ext cx="4611543" cy="4333653"/>
          </a:xfrm>
        </p:spPr>
        <p:txBody>
          <a:bodyPr>
            <a:normAutofit/>
          </a:bodyPr>
          <a:lstStyle/>
          <a:p>
            <a:r>
              <a:rPr lang="en-AU" dirty="0"/>
              <a:t>Returning to convolutional networks</a:t>
            </a:r>
          </a:p>
          <a:p>
            <a:r>
              <a:rPr lang="en-AU" dirty="0"/>
              <a:t>Learn classification task by passing a local 2D filter across width/depth of an image</a:t>
            </a:r>
          </a:p>
          <a:p>
            <a:r>
              <a:rPr lang="en-AU" dirty="0"/>
              <a:t>If we move the image left/right/up/down the filter will still convolve across same local space </a:t>
            </a:r>
          </a:p>
          <a:p>
            <a:pPr lvl="1"/>
            <a:endParaRPr lang="en-AU" dirty="0"/>
          </a:p>
          <a:p>
            <a:pPr lvl="1"/>
            <a:r>
              <a:rPr lang="en-AU" dirty="0"/>
              <a:t>Filter will still ‘see’ the exact same window of pixels at the top edge of the 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Translation invariant</a:t>
            </a:r>
          </a:p>
          <a:p>
            <a:pPr marL="0" indent="0">
              <a:buNone/>
            </a:pPr>
            <a:endParaRPr lang="en-AU" sz="1000" dirty="0"/>
          </a:p>
          <a:p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22BBB-AF12-40DF-8A3B-03A7EB3CE3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" name="Picture 5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2754EBD6-249E-45D5-900C-822CBD21F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771" y="1581149"/>
            <a:ext cx="5706533" cy="32099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1F18AF-CA88-4532-8364-D17F3AFA1B78}"/>
              </a:ext>
            </a:extLst>
          </p:cNvPr>
          <p:cNvSpPr txBox="1"/>
          <p:nvPr/>
        </p:nvSpPr>
        <p:spPr>
          <a:xfrm>
            <a:off x="5591175" y="1504950"/>
            <a:ext cx="60769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sz="1000" dirty="0"/>
              <a:t>https://www.youtube.com/watch?v=HMcx-zY8JSg</a:t>
            </a:r>
          </a:p>
        </p:txBody>
      </p:sp>
    </p:spTree>
    <p:extLst>
      <p:ext uri="{BB962C8B-B14F-4D97-AF65-F5344CB8AC3E}">
        <p14:creationId xmlns:p14="http://schemas.microsoft.com/office/powerpoint/2010/main" val="26862934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234BC-4341-4EEF-8D60-5023A55ED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D895C-287C-4B23-B455-D495A7360E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0981" y="1279212"/>
            <a:ext cx="11499273" cy="48217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If we rotate the image, the filter window sees an entirely different alignment of pixels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CNN is not rotation-invariant </a:t>
            </a:r>
          </a:p>
          <a:p>
            <a:pPr marL="0" indent="0">
              <a:buNone/>
            </a:pPr>
            <a:r>
              <a:rPr lang="en-AU" dirty="0"/>
              <a:t>Network must learn these explicitly by manually augmenting/perturbing training inputs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67B5AB-9A7A-4503-8C8E-97DF9A179B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FAB342-7EEA-45D1-9B98-6388CFF87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72" y="2548047"/>
            <a:ext cx="1752381" cy="176190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AB29D6F-35BF-44D5-9573-9491DD212498}"/>
              </a:ext>
            </a:extLst>
          </p:cNvPr>
          <p:cNvSpPr/>
          <p:nvPr/>
        </p:nvSpPr>
        <p:spPr>
          <a:xfrm>
            <a:off x="561975" y="2314575"/>
            <a:ext cx="876300" cy="8382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70766C-D1D5-47D4-B02B-7CE3E6183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25828">
            <a:off x="2972517" y="2760022"/>
            <a:ext cx="1752381" cy="176190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CDB45CD-203F-4ABC-B190-B844740B0011}"/>
              </a:ext>
            </a:extLst>
          </p:cNvPr>
          <p:cNvSpPr/>
          <p:nvPr/>
        </p:nvSpPr>
        <p:spPr>
          <a:xfrm>
            <a:off x="3463241" y="2409825"/>
            <a:ext cx="876300" cy="8382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ECC6185-105E-46D4-A614-4F3EFB54CFE2}"/>
              </a:ext>
            </a:extLst>
          </p:cNvPr>
          <p:cNvSpPr/>
          <p:nvPr/>
        </p:nvSpPr>
        <p:spPr>
          <a:xfrm>
            <a:off x="2409825" y="3152775"/>
            <a:ext cx="792381" cy="276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0826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114E-0C93-405D-BAF8-797F092DD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Attention, memory &amp; symmetry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A0EDF-55B9-4698-8B2D-B3BF8D3ED0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Nick Fisher</a:t>
            </a:r>
          </a:p>
          <a:p>
            <a:r>
              <a:rPr lang="en-AU" dirty="0"/>
              <a:t>@</a:t>
            </a:r>
            <a:r>
              <a:rPr lang="en-AU" dirty="0" err="1"/>
              <a:t>NickFisherAU</a:t>
            </a:r>
            <a:endParaRPr lang="en-AU" dirty="0"/>
          </a:p>
          <a:p>
            <a:r>
              <a:rPr lang="en-AU" dirty="0"/>
              <a:t>19 June 2018</a:t>
            </a:r>
          </a:p>
        </p:txBody>
      </p:sp>
    </p:spTree>
    <p:extLst>
      <p:ext uri="{BB962C8B-B14F-4D97-AF65-F5344CB8AC3E}">
        <p14:creationId xmlns:p14="http://schemas.microsoft.com/office/powerpoint/2010/main" val="8874497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97620-FA68-4798-B8C9-1DC1C473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1CFEB-815A-42C2-B56E-7ECAAD124A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r>
              <a:rPr lang="en-AU" dirty="0"/>
              <a:t>How can we recognize that a rotated 7 is still a 7?</a:t>
            </a:r>
          </a:p>
          <a:p>
            <a:pPr lvl="1"/>
            <a:endParaRPr lang="en-AU" dirty="0"/>
          </a:p>
          <a:p>
            <a:pPr lvl="1"/>
            <a:r>
              <a:rPr lang="en-AU" dirty="0"/>
              <a:t>Do we explicitly learn from 1000s of slightly rotated examples? Possible…</a:t>
            </a:r>
          </a:p>
          <a:p>
            <a:pPr lvl="1"/>
            <a:endParaRPr lang="en-AU" dirty="0"/>
          </a:p>
          <a:p>
            <a:r>
              <a:rPr lang="en-AU" dirty="0"/>
              <a:t>Or did we learn an underlying representation invariant to certain transformations?</a:t>
            </a:r>
          </a:p>
          <a:p>
            <a:endParaRPr lang="en-AU" dirty="0"/>
          </a:p>
          <a:p>
            <a:r>
              <a:rPr lang="en-AU" dirty="0"/>
              <a:t>If Object + action =&gt; same object</a:t>
            </a:r>
          </a:p>
          <a:p>
            <a:pPr lvl="1"/>
            <a:r>
              <a:rPr lang="en-AU" dirty="0"/>
              <a:t>Action forms part of the symmetry group</a:t>
            </a:r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  <a:p>
            <a:endParaRPr lang="en-AU" dirty="0"/>
          </a:p>
          <a:p>
            <a:pPr lvl="1"/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9AD69-2BAB-4A95-8A71-93051D7F600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AU" dirty="0"/>
              <a:t>Geometric symmetry - a transformation that maps an object to itself</a:t>
            </a:r>
          </a:p>
          <a:p>
            <a:r>
              <a:rPr lang="en-AU" dirty="0"/>
              <a:t>A square is a square if we reflect about each axis, or we rotate through 90/180/270/360 degrees.</a:t>
            </a:r>
          </a:p>
          <a:p>
            <a:r>
              <a:rPr lang="en-AU" dirty="0"/>
              <a:t>These are the symmetry group of a square </a:t>
            </a:r>
          </a:p>
          <a:p>
            <a:pPr lvl="1"/>
            <a:r>
              <a:rPr lang="en-AU" dirty="0"/>
              <a:t>Set of functions that can be composed with closure, associativity, identity and invertibility</a:t>
            </a:r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1C2173-6E5B-4448-80D8-275E4909AA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30789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6C8C-82C0-48B1-B599-C3DFA3D43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17DEB-C475-4B2A-BE3A-77C9DDFE30E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/>
              <a:t>CNN is a “Deep translation network” </a:t>
            </a:r>
          </a:p>
          <a:p>
            <a:pPr lvl="1"/>
            <a:r>
              <a:rPr lang="en-AU" dirty="0"/>
              <a:t>filter function + translation symmetry</a:t>
            </a:r>
          </a:p>
          <a:p>
            <a:endParaRPr lang="en-AU" dirty="0"/>
          </a:p>
          <a:p>
            <a:r>
              <a:rPr lang="en-AU" dirty="0"/>
              <a:t>What about filter function + affine symmetry? </a:t>
            </a:r>
          </a:p>
          <a:p>
            <a:pPr lvl="1"/>
            <a:r>
              <a:rPr lang="en-AU" dirty="0"/>
              <a:t>Rotation</a:t>
            </a:r>
          </a:p>
          <a:p>
            <a:pPr lvl="1"/>
            <a:r>
              <a:rPr lang="en-AU" dirty="0"/>
              <a:t>Translations</a:t>
            </a:r>
          </a:p>
          <a:p>
            <a:pPr lvl="1"/>
            <a:r>
              <a:rPr lang="en-AU" dirty="0"/>
              <a:t>Scaling</a:t>
            </a:r>
          </a:p>
          <a:p>
            <a:pPr lvl="1"/>
            <a:r>
              <a:rPr lang="en-AU" dirty="0"/>
              <a:t>Shearing</a:t>
            </a:r>
          </a:p>
          <a:p>
            <a:pPr lvl="1"/>
            <a:r>
              <a:rPr lang="en-AU" dirty="0"/>
              <a:t>Reflection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AF19142-C99C-40A8-A600-8AC3AFE957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91288" y="2344715"/>
            <a:ext cx="5559425" cy="1878057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B2D46B-0FFF-4C6C-8AD8-195BA36D92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52361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C6BDE-3A85-41BB-A2C0-F47E70B45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95EB6-62A8-4FC7-847F-888CBA2FD95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/>
              <a:t>S is a generating set of a group G </a:t>
            </a:r>
            <a:r>
              <a:rPr lang="en-AU" dirty="0" err="1"/>
              <a:t>iff</a:t>
            </a:r>
            <a:r>
              <a:rPr lang="en-AU" dirty="0"/>
              <a:t> every element of G is expressible as a combination of elements in S and their inverses</a:t>
            </a:r>
          </a:p>
          <a:p>
            <a:endParaRPr lang="en-AU" dirty="0"/>
          </a:p>
          <a:p>
            <a:r>
              <a:rPr lang="en-AU" dirty="0"/>
              <a:t>“k-neighbourhood” of f in G under S is the subset of elements in G that can be expressed as f composed with elements of S at most k-times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5B200-C2E8-4BDA-8235-BB29EDE5A99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DC6C01-5446-4C34-9A67-767ED14683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6712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8A6B15-1A3A-4EA2-A39A-2BCB0E7D0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8048" y="1338948"/>
            <a:ext cx="6115903" cy="4313321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CA46F90B-43C9-497C-B843-6BDF0BA88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50559"/>
            <a:ext cx="10515600" cy="1389507"/>
          </a:xfrm>
        </p:spPr>
        <p:txBody>
          <a:bodyPr/>
          <a:lstStyle/>
          <a:p>
            <a:pPr algn="ctr"/>
            <a:r>
              <a:rPr lang="en-AU" sz="3600" dirty="0"/>
              <a:t>Name the movie…</a:t>
            </a:r>
          </a:p>
        </p:txBody>
      </p:sp>
    </p:spTree>
    <p:extLst>
      <p:ext uri="{BB962C8B-B14F-4D97-AF65-F5344CB8AC3E}">
        <p14:creationId xmlns:p14="http://schemas.microsoft.com/office/powerpoint/2010/main" val="1024751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8E71C-1371-4C26-9597-8726DE70B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br>
              <a:rPr lang="en-AU" sz="3600" dirty="0"/>
            </a:br>
            <a:r>
              <a:rPr lang="en-AU" sz="3600" dirty="0"/>
              <a:t>Language isn’t necessarily sequential!</a:t>
            </a:r>
            <a:br>
              <a:rPr lang="en-AU" sz="3600" dirty="0"/>
            </a:br>
            <a:br>
              <a:rPr lang="en-AU" sz="3600" dirty="0"/>
            </a:br>
            <a:endParaRPr lang="en-AU"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D78E6E-B98A-490D-8566-3534184A5A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3148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D4A2B-A5CF-467B-AEE3-674515459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82" y="1253331"/>
            <a:ext cx="11499273" cy="4333653"/>
          </a:xfrm>
        </p:spPr>
        <p:txBody>
          <a:bodyPr/>
          <a:lstStyle/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dirty="0"/>
              <a:t>Example</a:t>
            </a:r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dirty="0"/>
              <a:t>The trophy could not fit in the suitcase because it was too</a:t>
            </a:r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dirty="0"/>
              <a:t>Does “it” refers to the trophy or the suitcase?</a:t>
            </a:r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A8164-58E0-4731-860D-9BE5DA4D86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0982" y="805192"/>
            <a:ext cx="11499850" cy="318268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B2535CB-890E-4EC5-854D-16AD877960C5}"/>
              </a:ext>
            </a:extLst>
          </p:cNvPr>
          <p:cNvSpPr/>
          <p:nvPr/>
        </p:nvSpPr>
        <p:spPr>
          <a:xfrm>
            <a:off x="9284181" y="2920655"/>
            <a:ext cx="779810" cy="2759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CCCA353E-DAED-4CB8-9D35-00A823C94540}"/>
              </a:ext>
            </a:extLst>
          </p:cNvPr>
          <p:cNvSpPr/>
          <p:nvPr/>
        </p:nvSpPr>
        <p:spPr>
          <a:xfrm rot="16200000">
            <a:off x="5811253" y="1119121"/>
            <a:ext cx="389021" cy="454392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7B759A38-46F4-49DA-969B-4ECA34E5862F}"/>
              </a:ext>
            </a:extLst>
          </p:cNvPr>
          <p:cNvSpPr/>
          <p:nvPr/>
        </p:nvSpPr>
        <p:spPr>
          <a:xfrm rot="5400000">
            <a:off x="7212931" y="1831797"/>
            <a:ext cx="389021" cy="174056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245A74-A17E-4F98-8A0D-D833010548F9}"/>
              </a:ext>
            </a:extLst>
          </p:cNvPr>
          <p:cNvSpPr txBox="1"/>
          <p:nvPr/>
        </p:nvSpPr>
        <p:spPr>
          <a:xfrm>
            <a:off x="7265508" y="2048563"/>
            <a:ext cx="283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43C46F-D461-479C-B4F5-7FA05DD4A602}"/>
              </a:ext>
            </a:extLst>
          </p:cNvPr>
          <p:cNvSpPr txBox="1"/>
          <p:nvPr/>
        </p:nvSpPr>
        <p:spPr>
          <a:xfrm>
            <a:off x="5856113" y="3680482"/>
            <a:ext cx="299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50197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5BF06-72C8-4AD4-8B03-2B39017AA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8C4AC-D44F-4151-8650-DEBB77F88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dirty="0"/>
              <a:t>Notwithstanding, deep sequential models have been very successful</a:t>
            </a:r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dirty="0"/>
              <a:t>Language modelling – given a sequence of </a:t>
            </a:r>
            <a:r>
              <a:rPr lang="en-AU" i="1" dirty="0"/>
              <a:t>n</a:t>
            </a:r>
            <a:r>
              <a:rPr lang="en-AU" dirty="0"/>
              <a:t> tokens, predict the </a:t>
            </a:r>
            <a:r>
              <a:rPr lang="en-AU" i="1" dirty="0"/>
              <a:t>(n+1)</a:t>
            </a:r>
            <a:r>
              <a:rPr lang="en-AU" i="1" dirty="0" err="1"/>
              <a:t>th</a:t>
            </a:r>
            <a:r>
              <a:rPr lang="en-AU" i="1" dirty="0"/>
              <a:t> </a:t>
            </a:r>
            <a:r>
              <a:rPr lang="en-AU" dirty="0"/>
              <a:t>token</a:t>
            </a:r>
          </a:p>
          <a:p>
            <a:endParaRPr lang="en-AU" dirty="0"/>
          </a:p>
          <a:p>
            <a:pPr marL="0" indent="0" algn="ctr">
              <a:buNone/>
            </a:pPr>
            <a:r>
              <a:rPr lang="en-AU" dirty="0"/>
              <a:t>The cat sat on the _____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CF7A7-3361-46D0-B340-4080A9145E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8990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2A599-A7DB-4606-82CE-B2019777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82" y="170496"/>
            <a:ext cx="11499273" cy="4333653"/>
          </a:xfrm>
        </p:spPr>
        <p:txBody>
          <a:bodyPr/>
          <a:lstStyle/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dirty="0"/>
              <a:t>Vanilla recurrent neural network applied at each timestep in the sequence</a:t>
            </a:r>
          </a:p>
          <a:p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2F9D91-C9AB-45BF-ABE6-DF397B737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408" y="1952936"/>
            <a:ext cx="1838690" cy="221255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D4C1B9E-9C73-4C9B-8D9C-E8911B12814A}"/>
              </a:ext>
            </a:extLst>
          </p:cNvPr>
          <p:cNvSpPr/>
          <p:nvPr/>
        </p:nvSpPr>
        <p:spPr>
          <a:xfrm>
            <a:off x="1154040" y="1075771"/>
            <a:ext cx="65247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/>
              <a:t>The 					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FEBDF1-5253-445E-8B67-BA0574196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913" y="1952935"/>
            <a:ext cx="1838690" cy="22125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182512-2AA8-4082-9A5B-CB4FEB37E9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075" y="1952935"/>
            <a:ext cx="1838690" cy="22125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55E07C-979E-4596-8944-BC4611644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236" y="1944915"/>
            <a:ext cx="1838690" cy="22125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E1D842E-BAF8-439E-B2F8-9934BE65136D}"/>
              </a:ext>
            </a:extLst>
          </p:cNvPr>
          <p:cNvSpPr/>
          <p:nvPr/>
        </p:nvSpPr>
        <p:spPr>
          <a:xfrm>
            <a:off x="3602837" y="1075771"/>
            <a:ext cx="723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/>
              <a:t>cat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2748F0-0895-467F-BFAD-E3D1F63E6D62}"/>
              </a:ext>
            </a:extLst>
          </p:cNvPr>
          <p:cNvSpPr/>
          <p:nvPr/>
        </p:nvSpPr>
        <p:spPr>
          <a:xfrm>
            <a:off x="6065300" y="1100961"/>
            <a:ext cx="723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/>
              <a:t>sat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364973-5B3B-460A-8039-DC6E907988CB}"/>
              </a:ext>
            </a:extLst>
          </p:cNvPr>
          <p:cNvSpPr/>
          <p:nvPr/>
        </p:nvSpPr>
        <p:spPr>
          <a:xfrm>
            <a:off x="8651192" y="1100961"/>
            <a:ext cx="723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/>
              <a:t>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8D15801-048A-4BF3-9BED-FDEA055FD846}"/>
              </a:ext>
            </a:extLst>
          </p:cNvPr>
          <p:cNvCxnSpPr/>
          <p:nvPr/>
        </p:nvCxnSpPr>
        <p:spPr>
          <a:xfrm>
            <a:off x="1480279" y="1470293"/>
            <a:ext cx="0" cy="807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23941FF-9C57-4B01-AAE8-BD951504EA63}"/>
              </a:ext>
            </a:extLst>
          </p:cNvPr>
          <p:cNvCxnSpPr>
            <a:cxnSpLocks/>
            <a:endCxn id="11" idx="2"/>
          </p:cNvCxnSpPr>
          <p:nvPr/>
        </p:nvCxnSpPr>
        <p:spPr>
          <a:xfrm flipV="1">
            <a:off x="3074441" y="1445103"/>
            <a:ext cx="890235" cy="1596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F6853A6-DB8E-4EAA-9946-16030F6C34D0}"/>
              </a:ext>
            </a:extLst>
          </p:cNvPr>
          <p:cNvCxnSpPr/>
          <p:nvPr/>
        </p:nvCxnSpPr>
        <p:spPr>
          <a:xfrm>
            <a:off x="3961060" y="1435757"/>
            <a:ext cx="0" cy="807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8235DD7-DDE2-4CC7-BF7C-C9ED7822AC41}"/>
              </a:ext>
            </a:extLst>
          </p:cNvPr>
          <p:cNvCxnSpPr/>
          <p:nvPr/>
        </p:nvCxnSpPr>
        <p:spPr>
          <a:xfrm>
            <a:off x="6454432" y="1435756"/>
            <a:ext cx="0" cy="807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F889D6A-0929-444D-BC1C-2B68C9D3A3D7}"/>
              </a:ext>
            </a:extLst>
          </p:cNvPr>
          <p:cNvCxnSpPr/>
          <p:nvPr/>
        </p:nvCxnSpPr>
        <p:spPr>
          <a:xfrm>
            <a:off x="8988967" y="1435755"/>
            <a:ext cx="0" cy="807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DDD0AE1-399F-45A4-BAF1-3991B7C54387}"/>
              </a:ext>
            </a:extLst>
          </p:cNvPr>
          <p:cNvCxnSpPr>
            <a:cxnSpLocks/>
          </p:cNvCxnSpPr>
          <p:nvPr/>
        </p:nvCxnSpPr>
        <p:spPr>
          <a:xfrm flipV="1">
            <a:off x="5564197" y="1406377"/>
            <a:ext cx="890235" cy="1596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F6D1F92-67DD-4A1E-94E0-90CA97928850}"/>
              </a:ext>
            </a:extLst>
          </p:cNvPr>
          <p:cNvCxnSpPr>
            <a:cxnSpLocks/>
          </p:cNvCxnSpPr>
          <p:nvPr/>
        </p:nvCxnSpPr>
        <p:spPr>
          <a:xfrm flipV="1">
            <a:off x="8092337" y="1438209"/>
            <a:ext cx="890235" cy="15966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767EB10-63C7-401A-A016-6997C53C2B05}"/>
              </a:ext>
            </a:extLst>
          </p:cNvPr>
          <p:cNvCxnSpPr/>
          <p:nvPr/>
        </p:nvCxnSpPr>
        <p:spPr>
          <a:xfrm flipH="1">
            <a:off x="1480279" y="4572005"/>
            <a:ext cx="88508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8EF9F83-6E86-4A28-B5FE-F112A45470F8}"/>
              </a:ext>
            </a:extLst>
          </p:cNvPr>
          <p:cNvSpPr txBox="1"/>
          <p:nvPr/>
        </p:nvSpPr>
        <p:spPr>
          <a:xfrm>
            <a:off x="1656743" y="4788283"/>
            <a:ext cx="8859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Repeated activations cause gradients to vanish or explode over long time lags</a:t>
            </a:r>
          </a:p>
          <a:p>
            <a:pPr marL="285750" indent="-285750">
              <a:buFontTx/>
              <a:buChar char="-"/>
            </a:pPr>
            <a:r>
              <a:rPr lang="en-AU" dirty="0"/>
              <a:t>nothing can be learned</a:t>
            </a:r>
          </a:p>
          <a:p>
            <a:pPr marL="285750" indent="-285750">
              <a:buFontTx/>
              <a:buChar char="-"/>
            </a:pPr>
            <a:r>
              <a:rPr lang="en-AU" dirty="0"/>
              <a:t>numerically unstable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2E0B163-8B41-452A-951B-E1C3E812CEAE}"/>
              </a:ext>
            </a:extLst>
          </p:cNvPr>
          <p:cNvSpPr txBox="1"/>
          <p:nvPr/>
        </p:nvSpPr>
        <p:spPr>
          <a:xfrm>
            <a:off x="4629013" y="4376138"/>
            <a:ext cx="19731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Backpropagation through time</a:t>
            </a:r>
          </a:p>
        </p:txBody>
      </p:sp>
    </p:spTree>
    <p:extLst>
      <p:ext uri="{BB962C8B-B14F-4D97-AF65-F5344CB8AC3E}">
        <p14:creationId xmlns:p14="http://schemas.microsoft.com/office/powerpoint/2010/main" val="1325003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253A3-7B59-4595-9AAD-6C59E0051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Solution? </a:t>
            </a:r>
            <a:br>
              <a:rPr lang="en-AU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376A1-37E5-4C16-A018-A18E6098F4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AU" dirty="0"/>
              <a:t>LSTM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000" dirty="0"/>
              <a:t>https://arxiv.org/pdf/1503.04069v1.pdf</a:t>
            </a:r>
            <a:endParaRPr lang="en-AU" sz="1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8077-A4AE-46D5-94FA-FBD9BFAAA2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AU" dirty="0"/>
              <a:t>GRU</a:t>
            </a:r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r>
              <a:rPr lang="en-AU" sz="1000" dirty="0"/>
              <a:t>https://isaacchanghau.github.io/post/lstm-gru-formula/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DFE6E5-C241-4BBA-A69D-0A38751937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Ensure constant error flow by gating</a:t>
            </a:r>
          </a:p>
          <a:p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A67407-F45E-4A1C-95C4-8E2A28915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487" y="1570007"/>
            <a:ext cx="3304725" cy="32080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9F98F5-227F-4753-AF80-558B87C8E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813" y="2068003"/>
            <a:ext cx="2933700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997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71796-1B54-462D-843D-0DA09A95D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D6707-30A5-46B0-8396-C044CAF5DC1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/>
              <a:t>SOTA performance for sequential prediction</a:t>
            </a:r>
          </a:p>
          <a:p>
            <a:pPr lvl="1"/>
            <a:r>
              <a:rPr lang="en-AU" dirty="0"/>
              <a:t>Explicit state carried between time-steps </a:t>
            </a:r>
          </a:p>
          <a:p>
            <a:pPr lvl="1"/>
            <a:r>
              <a:rPr lang="en-AU" dirty="0"/>
              <a:t>Information flow in/out regulating via gating</a:t>
            </a:r>
          </a:p>
          <a:p>
            <a:endParaRPr lang="en-AU" dirty="0"/>
          </a:p>
          <a:p>
            <a:r>
              <a:rPr lang="en-AU" dirty="0"/>
              <a:t>But!</a:t>
            </a:r>
          </a:p>
          <a:p>
            <a:pPr lvl="1"/>
            <a:r>
              <a:rPr lang="en-AU" dirty="0"/>
              <a:t>Explicit dependency on (t-1) means cannot parallelize</a:t>
            </a:r>
          </a:p>
          <a:p>
            <a:pPr lvl="1"/>
            <a:r>
              <a:rPr lang="en-AU" dirty="0"/>
              <a:t>Long-range dependencies still difficult despite gating </a:t>
            </a:r>
          </a:p>
          <a:p>
            <a:pPr lvl="2"/>
            <a:r>
              <a:rPr lang="en-AU" dirty="0"/>
              <a:t>Overweight importance attached to recent time steps vs. further into the past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B136ED-5876-4FEE-8C4D-B2B66EA15C2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0617AD-5CFD-4E68-B83B-3E3E6B6E1B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563BF266-456B-4D7E-BB70-469D38781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4979" y="2332692"/>
            <a:ext cx="5556040" cy="236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559997"/>
      </p:ext>
    </p:extLst>
  </p:cSld>
  <p:clrMapOvr>
    <a:masterClrMapping/>
  </p:clrMapOvr>
</p:sld>
</file>

<file path=ppt/theme/theme1.xml><?xml version="1.0" encoding="utf-8"?>
<a:theme xmlns:a="http://schemas.openxmlformats.org/drawingml/2006/main" name="Lexico">
  <a:themeElements>
    <a:clrScheme name="Lexico">
      <a:dk1>
        <a:srgbClr val="30384D"/>
      </a:dk1>
      <a:lt1>
        <a:srgbClr val="FFFFFF"/>
      </a:lt1>
      <a:dk2>
        <a:srgbClr val="44546A"/>
      </a:dk2>
      <a:lt2>
        <a:srgbClr val="E7E6E6"/>
      </a:lt2>
      <a:accent1>
        <a:srgbClr val="000000"/>
      </a:accent1>
      <a:accent2>
        <a:srgbClr val="1E70BF"/>
      </a:accent2>
      <a:accent3>
        <a:srgbClr val="9095A0"/>
      </a:accent3>
      <a:accent4>
        <a:srgbClr val="ABD1F8"/>
      </a:accent4>
      <a:accent5>
        <a:srgbClr val="9DB5D6"/>
      </a:accent5>
      <a:accent6>
        <a:srgbClr val="CF679D"/>
      </a:accent6>
      <a:hlink>
        <a:srgbClr val="0563C1"/>
      </a:hlink>
      <a:folHlink>
        <a:srgbClr val="954F72"/>
      </a:folHlink>
    </a:clrScheme>
    <a:fontScheme name="Lexico">
      <a:majorFont>
        <a:latin typeface="Lato"/>
        <a:ea typeface="楷体"/>
        <a:cs typeface=""/>
      </a:majorFont>
      <a:minorFont>
        <a:latin typeface="Lato"/>
        <a:ea typeface="楷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xico" id="{F9472953-9D01-42BA-98B3-09C2933A9852}" vid="{108BAF71-F3A0-45DD-B306-0D40E9C2E3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Lexico</Template>
  <TotalTime>470</TotalTime>
  <Words>959</Words>
  <Application>Microsoft Office PowerPoint</Application>
  <PresentationFormat>Widescreen</PresentationFormat>
  <Paragraphs>252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楷体</vt:lpstr>
      <vt:lpstr>Arial</vt:lpstr>
      <vt:lpstr>Calibri</vt:lpstr>
      <vt:lpstr>Lato</vt:lpstr>
      <vt:lpstr>Lexico</vt:lpstr>
      <vt:lpstr>PowerPoint Presentation</vt:lpstr>
      <vt:lpstr>Attention, memory &amp; symmetry</vt:lpstr>
      <vt:lpstr>Name the movie…</vt:lpstr>
      <vt:lpstr> Language isn’t necessarily sequential!  </vt:lpstr>
      <vt:lpstr>PowerPoint Presentation</vt:lpstr>
      <vt:lpstr>PowerPoint Presentation</vt:lpstr>
      <vt:lpstr>PowerPoint Presentation</vt:lpstr>
      <vt:lpstr>Solution?  </vt:lpstr>
      <vt:lpstr>PowerPoint Presentation</vt:lpstr>
      <vt:lpstr>Attention!</vt:lpstr>
      <vt:lpstr>PowerPoint Presentation</vt:lpstr>
      <vt:lpstr>PowerPoint Presentation</vt:lpstr>
      <vt:lpstr>Self-attention </vt:lpstr>
      <vt:lpstr>PowerPoint Presentation</vt:lpstr>
      <vt:lpstr>Attention as memory addressing</vt:lpstr>
      <vt:lpstr>Dynamic Memory Networks</vt:lpstr>
      <vt:lpstr>PowerPoint Presentation</vt:lpstr>
      <vt:lpstr>Symmetry-based learning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Fisher</dc:creator>
  <cp:lastModifiedBy>Nick Fisher</cp:lastModifiedBy>
  <cp:revision>54</cp:revision>
  <dcterms:created xsi:type="dcterms:W3CDTF">2018-06-16T01:30:42Z</dcterms:created>
  <dcterms:modified xsi:type="dcterms:W3CDTF">2018-06-16T10:25:03Z</dcterms:modified>
</cp:coreProperties>
</file>

<file path=docProps/thumbnail.jpeg>
</file>